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419" r:id="rId3"/>
    <p:sldId id="421" r:id="rId4"/>
    <p:sldId id="276" r:id="rId5"/>
    <p:sldId id="369" r:id="rId6"/>
    <p:sldId id="368" r:id="rId7"/>
    <p:sldId id="272" r:id="rId8"/>
    <p:sldId id="270" r:id="rId9"/>
    <p:sldId id="427" r:id="rId10"/>
    <p:sldId id="382" r:id="rId11"/>
    <p:sldId id="396" r:id="rId12"/>
    <p:sldId id="397" r:id="rId13"/>
    <p:sldId id="395" r:id="rId14"/>
    <p:sldId id="383" r:id="rId15"/>
    <p:sldId id="263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0C0"/>
    <a:srgbClr val="19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94698" autoAdjust="0"/>
  </p:normalViewPr>
  <p:slideViewPr>
    <p:cSldViewPr snapToGrid="0">
      <p:cViewPr varScale="1">
        <p:scale>
          <a:sx n="155" d="100"/>
          <a:sy n="155" d="100"/>
        </p:scale>
        <p:origin x="51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9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 flipH="1">
            <a:off x="1" y="0"/>
            <a:ext cx="3809047" cy="6858000"/>
          </a:xfrm>
          <a:custGeom>
            <a:avLst/>
            <a:gdLst>
              <a:gd name="connsiteX0" fmla="*/ 3809047 w 3809047"/>
              <a:gd name="connsiteY0" fmla="*/ 0 h 6858000"/>
              <a:gd name="connsiteX1" fmla="*/ 2069883 w 3809047"/>
              <a:gd name="connsiteY1" fmla="*/ 0 h 6858000"/>
              <a:gd name="connsiteX2" fmla="*/ 2049646 w 3809047"/>
              <a:gd name="connsiteY2" fmla="*/ 10924 h 6858000"/>
              <a:gd name="connsiteX3" fmla="*/ 0 w 3809047"/>
              <a:gd name="connsiteY3" fmla="*/ 3429000 h 6858000"/>
              <a:gd name="connsiteX4" fmla="*/ 2049646 w 3809047"/>
              <a:gd name="connsiteY4" fmla="*/ 6847076 h 6858000"/>
              <a:gd name="connsiteX5" fmla="*/ 2069883 w 3809047"/>
              <a:gd name="connsiteY5" fmla="*/ 6858000 h 6858000"/>
              <a:gd name="connsiteX6" fmla="*/ 3809047 w 380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09047" h="6858000">
                <a:moveTo>
                  <a:pt x="3809047" y="0"/>
                </a:moveTo>
                <a:lnTo>
                  <a:pt x="2069883" y="0"/>
                </a:lnTo>
                <a:lnTo>
                  <a:pt x="2049646" y="10924"/>
                </a:lnTo>
                <a:cubicBezTo>
                  <a:pt x="820835" y="711893"/>
                  <a:pt x="0" y="1980452"/>
                  <a:pt x="0" y="3429000"/>
                </a:cubicBezTo>
                <a:cubicBezTo>
                  <a:pt x="0" y="4877548"/>
                  <a:pt x="820835" y="6146108"/>
                  <a:pt x="2049646" y="6847076"/>
                </a:cubicBezTo>
                <a:lnTo>
                  <a:pt x="2069883" y="6858000"/>
                </a:lnTo>
                <a:lnTo>
                  <a:pt x="3809047" y="6858000"/>
                </a:lnTo>
                <a:close/>
              </a:path>
            </a:pathLst>
          </a:custGeom>
          <a:solidFill>
            <a:srgbClr val="48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君黑-45简" panose="020B0604020202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759288" y="-1"/>
            <a:ext cx="2812712" cy="6858003"/>
          </a:xfrm>
          <a:custGeom>
            <a:avLst/>
            <a:gdLst>
              <a:gd name="connsiteX0" fmla="*/ 2812712 w 2812712"/>
              <a:gd name="connsiteY0" fmla="*/ 0 h 6858003"/>
              <a:gd name="connsiteX1" fmla="*/ 0 w 2812712"/>
              <a:gd name="connsiteY1" fmla="*/ 0 h 6858003"/>
              <a:gd name="connsiteX2" fmla="*/ 0 w 2812712"/>
              <a:gd name="connsiteY2" fmla="*/ 1 h 6858003"/>
              <a:gd name="connsiteX3" fmla="*/ 26768 w 2812712"/>
              <a:gd name="connsiteY3" fmla="*/ 1 h 6858003"/>
              <a:gd name="connsiteX4" fmla="*/ 47005 w 2812712"/>
              <a:gd name="connsiteY4" fmla="*/ 10925 h 6858003"/>
              <a:gd name="connsiteX5" fmla="*/ 2096651 w 2812712"/>
              <a:gd name="connsiteY5" fmla="*/ 3429001 h 6858003"/>
              <a:gd name="connsiteX6" fmla="*/ 47005 w 2812712"/>
              <a:gd name="connsiteY6" fmla="*/ 6847077 h 6858003"/>
              <a:gd name="connsiteX7" fmla="*/ 26768 w 2812712"/>
              <a:gd name="connsiteY7" fmla="*/ 6858001 h 6858003"/>
              <a:gd name="connsiteX8" fmla="*/ 19332 w 2812712"/>
              <a:gd name="connsiteY8" fmla="*/ 6858001 h 6858003"/>
              <a:gd name="connsiteX9" fmla="*/ 19332 w 2812712"/>
              <a:gd name="connsiteY9" fmla="*/ 6858003 h 6858003"/>
              <a:gd name="connsiteX10" fmla="*/ 927906 w 2812712"/>
              <a:gd name="connsiteY10" fmla="*/ 6858003 h 6858003"/>
              <a:gd name="connsiteX11" fmla="*/ 2087787 w 2812712"/>
              <a:gd name="connsiteY11" fmla="*/ 1470262 h 6858003"/>
              <a:gd name="connsiteX12" fmla="*/ 2812712 w 2812712"/>
              <a:gd name="connsiteY12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2712" h="6858003">
                <a:moveTo>
                  <a:pt x="2812712" y="0"/>
                </a:moveTo>
                <a:lnTo>
                  <a:pt x="0" y="0"/>
                </a:lnTo>
                <a:lnTo>
                  <a:pt x="0" y="1"/>
                </a:lnTo>
                <a:lnTo>
                  <a:pt x="26768" y="1"/>
                </a:lnTo>
                <a:lnTo>
                  <a:pt x="47005" y="10925"/>
                </a:lnTo>
                <a:cubicBezTo>
                  <a:pt x="1275816" y="711894"/>
                  <a:pt x="2096651" y="1980453"/>
                  <a:pt x="2096651" y="3429001"/>
                </a:cubicBezTo>
                <a:cubicBezTo>
                  <a:pt x="2096651" y="4877549"/>
                  <a:pt x="1275816" y="6146109"/>
                  <a:pt x="47005" y="6847077"/>
                </a:cubicBezTo>
                <a:lnTo>
                  <a:pt x="26768" y="6858001"/>
                </a:lnTo>
                <a:lnTo>
                  <a:pt x="19332" y="6858001"/>
                </a:lnTo>
                <a:lnTo>
                  <a:pt x="19332" y="6858003"/>
                </a:lnTo>
                <a:lnTo>
                  <a:pt x="927906" y="6858003"/>
                </a:lnTo>
                <a:cubicBezTo>
                  <a:pt x="927906" y="6858003"/>
                  <a:pt x="3836469" y="4686867"/>
                  <a:pt x="2087787" y="1470262"/>
                </a:cubicBezTo>
                <a:cubicBezTo>
                  <a:pt x="2087787" y="1470262"/>
                  <a:pt x="1304061" y="11284"/>
                  <a:pt x="2812712" y="0"/>
                </a:cubicBezTo>
                <a:close/>
              </a:path>
            </a:pathLst>
          </a:custGeom>
          <a:solidFill>
            <a:srgbClr val="8896AF"/>
          </a:solidFill>
          <a:ln w="193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latin typeface="汉仪君黑-45简" panose="020B0604020202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46602" y="2220275"/>
            <a:ext cx="1554480" cy="1554480"/>
            <a:chOff x="4007168" y="1706880"/>
            <a:chExt cx="2133600" cy="2133600"/>
          </a:xfrm>
        </p:grpSpPr>
        <p:sp>
          <p:nvSpPr>
            <p:cNvPr id="8" name="椭圆 7"/>
            <p:cNvSpPr/>
            <p:nvPr userDrawn="1"/>
          </p:nvSpPr>
          <p:spPr>
            <a:xfrm>
              <a:off x="4007168" y="1706880"/>
              <a:ext cx="2133600" cy="2133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君黑-45简" panose="020B0604020202020204" pitchFamily="34" charset="-122"/>
              </a:endParaRPr>
            </a:p>
          </p:txBody>
        </p:sp>
        <p:sp>
          <p:nvSpPr>
            <p:cNvPr id="5" name="freeform27"/>
            <p:cNvSpPr/>
            <p:nvPr/>
          </p:nvSpPr>
          <p:spPr>
            <a:xfrm flipH="1">
              <a:off x="4405612" y="2278815"/>
              <a:ext cx="1336713" cy="989731"/>
            </a:xfrm>
            <a:custGeom>
              <a:avLst/>
              <a:gdLst>
                <a:gd name="connsiteX0" fmla="*/ 105213 w 607850"/>
                <a:gd name="connsiteY0" fmla="*/ 237029 h 450066"/>
                <a:gd name="connsiteX1" fmla="*/ 303784 w 607850"/>
                <a:gd name="connsiteY1" fmla="*/ 332583 h 450066"/>
                <a:gd name="connsiteX2" fmla="*/ 502355 w 607850"/>
                <a:gd name="connsiteY2" fmla="*/ 237029 h 450066"/>
                <a:gd name="connsiteX3" fmla="*/ 502355 w 607850"/>
                <a:gd name="connsiteY3" fmla="*/ 323554 h 450066"/>
                <a:gd name="connsiteX4" fmla="*/ 501884 w 607850"/>
                <a:gd name="connsiteY4" fmla="*/ 324683 h 450066"/>
                <a:gd name="connsiteX5" fmla="*/ 319233 w 607850"/>
                <a:gd name="connsiteY5" fmla="*/ 412525 h 450066"/>
                <a:gd name="connsiteX6" fmla="*/ 288430 w 607850"/>
                <a:gd name="connsiteY6" fmla="*/ 412525 h 450066"/>
                <a:gd name="connsiteX7" fmla="*/ 105213 w 607850"/>
                <a:gd name="connsiteY7" fmla="*/ 324495 h 450066"/>
                <a:gd name="connsiteX8" fmla="*/ 575837 w 607850"/>
                <a:gd name="connsiteY8" fmla="*/ 200688 h 450066"/>
                <a:gd name="connsiteX9" fmla="*/ 575837 w 607850"/>
                <a:gd name="connsiteY9" fmla="*/ 370765 h 450066"/>
                <a:gd name="connsiteX10" fmla="*/ 591549 w 607850"/>
                <a:gd name="connsiteY10" fmla="*/ 418459 h 450066"/>
                <a:gd name="connsiteX11" fmla="*/ 567839 w 607850"/>
                <a:gd name="connsiteY11" fmla="*/ 450066 h 450066"/>
                <a:gd name="connsiteX12" fmla="*/ 559842 w 607850"/>
                <a:gd name="connsiteY12" fmla="*/ 450066 h 450066"/>
                <a:gd name="connsiteX13" fmla="*/ 536226 w 607850"/>
                <a:gd name="connsiteY13" fmla="*/ 418459 h 450066"/>
                <a:gd name="connsiteX14" fmla="*/ 551844 w 607850"/>
                <a:gd name="connsiteY14" fmla="*/ 370765 h 450066"/>
                <a:gd name="connsiteX15" fmla="*/ 551844 w 607850"/>
                <a:gd name="connsiteY15" fmla="*/ 212823 h 450066"/>
                <a:gd name="connsiteX16" fmla="*/ 303784 w 607850"/>
                <a:gd name="connsiteY16" fmla="*/ 0 h 450066"/>
                <a:gd name="connsiteX17" fmla="*/ 607850 w 607850"/>
                <a:gd name="connsiteY17" fmla="*/ 146272 h 450066"/>
                <a:gd name="connsiteX18" fmla="*/ 607850 w 607850"/>
                <a:gd name="connsiteY18" fmla="*/ 159629 h 450066"/>
                <a:gd name="connsiteX19" fmla="*/ 303784 w 607850"/>
                <a:gd name="connsiteY19" fmla="*/ 305901 h 450066"/>
                <a:gd name="connsiteX20" fmla="*/ 0 w 607850"/>
                <a:gd name="connsiteY20" fmla="*/ 159817 h 450066"/>
                <a:gd name="connsiteX21" fmla="*/ 0 w 607850"/>
                <a:gd name="connsiteY21" fmla="*/ 146178 h 4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850" h="450066">
                  <a:moveTo>
                    <a:pt x="105213" y="237029"/>
                  </a:moveTo>
                  <a:lnTo>
                    <a:pt x="303784" y="332583"/>
                  </a:lnTo>
                  <a:lnTo>
                    <a:pt x="502355" y="237029"/>
                  </a:lnTo>
                  <a:lnTo>
                    <a:pt x="502355" y="323554"/>
                  </a:lnTo>
                  <a:cubicBezTo>
                    <a:pt x="502167" y="323931"/>
                    <a:pt x="502072" y="324307"/>
                    <a:pt x="501884" y="324683"/>
                  </a:cubicBezTo>
                  <a:lnTo>
                    <a:pt x="319233" y="412525"/>
                  </a:lnTo>
                  <a:lnTo>
                    <a:pt x="288430" y="412525"/>
                  </a:lnTo>
                  <a:lnTo>
                    <a:pt x="105213" y="324495"/>
                  </a:lnTo>
                  <a:close/>
                  <a:moveTo>
                    <a:pt x="575837" y="200688"/>
                  </a:moveTo>
                  <a:lnTo>
                    <a:pt x="575837" y="370765"/>
                  </a:lnTo>
                  <a:lnTo>
                    <a:pt x="591549" y="418459"/>
                  </a:lnTo>
                  <a:lnTo>
                    <a:pt x="567839" y="450066"/>
                  </a:lnTo>
                  <a:lnTo>
                    <a:pt x="559842" y="450066"/>
                  </a:lnTo>
                  <a:lnTo>
                    <a:pt x="536226" y="418459"/>
                  </a:lnTo>
                  <a:lnTo>
                    <a:pt x="551844" y="370765"/>
                  </a:lnTo>
                  <a:lnTo>
                    <a:pt x="551844" y="212823"/>
                  </a:lnTo>
                  <a:close/>
                  <a:moveTo>
                    <a:pt x="303784" y="0"/>
                  </a:moveTo>
                  <a:lnTo>
                    <a:pt x="607850" y="146272"/>
                  </a:lnTo>
                  <a:lnTo>
                    <a:pt x="607850" y="159629"/>
                  </a:lnTo>
                  <a:lnTo>
                    <a:pt x="303784" y="305901"/>
                  </a:lnTo>
                  <a:lnTo>
                    <a:pt x="0" y="159817"/>
                  </a:lnTo>
                  <a:lnTo>
                    <a:pt x="0" y="146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汉仪君黑-45简" panose="020B0604020202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6084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237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5517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0971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7616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8935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290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4468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1956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47911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936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2024-06-05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package" Target="../embeddings/Microsoft_Visio_Drawing2.vsdx"/><Relationship Id="rId18" Type="http://schemas.openxmlformats.org/officeDocument/2006/relationships/image" Target="../media/image26.emf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1.png"/><Relationship Id="rId17" Type="http://schemas.openxmlformats.org/officeDocument/2006/relationships/package" Target="../embeddings/Microsoft_Visio_Drawing4.vsdx"/><Relationship Id="rId2" Type="http://schemas.openxmlformats.org/officeDocument/2006/relationships/tags" Target="../tags/tag59.xml"/><Relationship Id="rId16" Type="http://schemas.openxmlformats.org/officeDocument/2006/relationships/image" Target="../media/image25.emf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2.png"/><Relationship Id="rId5" Type="http://schemas.openxmlformats.org/officeDocument/2006/relationships/tags" Target="../tags/tag62.xml"/><Relationship Id="rId15" Type="http://schemas.openxmlformats.org/officeDocument/2006/relationships/package" Target="../embeddings/Microsoft_Visio_Drawing3.vsdx"/><Relationship Id="rId10" Type="http://schemas.openxmlformats.org/officeDocument/2006/relationships/notesSlide" Target="../notesSlides/notesSlide9.xml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29.jpe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" Type="http://schemas.openxmlformats.org/officeDocument/2006/relationships/tags" Target="../tags/tag67.xml"/><Relationship Id="rId16" Type="http://schemas.openxmlformats.org/officeDocument/2006/relationships/image" Target="../media/image32.jpe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27.jpeg"/><Relationship Id="rId5" Type="http://schemas.openxmlformats.org/officeDocument/2006/relationships/tags" Target="../tags/tag70.xml"/><Relationship Id="rId15" Type="http://schemas.openxmlformats.org/officeDocument/2006/relationships/image" Target="../media/image31.jpeg"/><Relationship Id="rId10" Type="http://schemas.openxmlformats.org/officeDocument/2006/relationships/image" Target="../media/image1.png"/><Relationship Id="rId4" Type="http://schemas.openxmlformats.org/officeDocument/2006/relationships/tags" Target="../tags/tag69.xml"/><Relationship Id="rId9" Type="http://schemas.openxmlformats.org/officeDocument/2006/relationships/image" Target="../media/image2.png"/><Relationship Id="rId1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tags" Target="../tags/tag74.xml"/><Relationship Id="rId21" Type="http://schemas.openxmlformats.org/officeDocument/2006/relationships/image" Target="../media/image44.jpe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tags" Target="../tags/tag73.xml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34.jpeg"/><Relationship Id="rId5" Type="http://schemas.openxmlformats.org/officeDocument/2006/relationships/tags" Target="../tags/tag76.xml"/><Relationship Id="rId15" Type="http://schemas.openxmlformats.org/officeDocument/2006/relationships/image" Target="../media/image38.jpeg"/><Relationship Id="rId10" Type="http://schemas.openxmlformats.org/officeDocument/2006/relationships/image" Target="../media/image1.png"/><Relationship Id="rId19" Type="http://schemas.openxmlformats.org/officeDocument/2006/relationships/image" Target="../media/image42.jpeg"/><Relationship Id="rId4" Type="http://schemas.openxmlformats.org/officeDocument/2006/relationships/tags" Target="../tags/tag75.xml"/><Relationship Id="rId9" Type="http://schemas.openxmlformats.org/officeDocument/2006/relationships/image" Target="../media/image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1.png"/><Relationship Id="rId4" Type="http://schemas.openxmlformats.org/officeDocument/2006/relationships/tags" Target="../tags/tag7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1.png"/><Relationship Id="rId4" Type="http://schemas.openxmlformats.org/officeDocument/2006/relationships/tags" Target="../tags/tag1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.emf"/><Relationship Id="rId5" Type="http://schemas.openxmlformats.org/officeDocument/2006/relationships/tags" Target="../tags/tag20.xml"/><Relationship Id="rId10" Type="http://schemas.openxmlformats.org/officeDocument/2006/relationships/image" Target="../media/image1.png"/><Relationship Id="rId4" Type="http://schemas.openxmlformats.org/officeDocument/2006/relationships/tags" Target="../tags/tag19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wmf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oleObject" Target="../embeddings/oleObject1.bin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.png"/><Relationship Id="rId5" Type="http://schemas.openxmlformats.org/officeDocument/2006/relationships/tags" Target="../tags/tag26.xml"/><Relationship Id="rId10" Type="http://schemas.openxmlformats.org/officeDocument/2006/relationships/image" Target="../media/image2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11.jpeg"/><Relationship Id="rId3" Type="http://schemas.openxmlformats.org/officeDocument/2006/relationships/tags" Target="../tags/tag31.xml"/><Relationship Id="rId21" Type="http://schemas.openxmlformats.org/officeDocument/2006/relationships/image" Target="../media/image6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.jpeg"/><Relationship Id="rId33" Type="http://schemas.openxmlformats.org/officeDocument/2006/relationships/image" Target="../media/image16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1.png"/><Relationship Id="rId29" Type="http://schemas.openxmlformats.org/officeDocument/2006/relationships/image" Target="../media/image13.emf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9.png"/><Relationship Id="rId32" Type="http://schemas.openxmlformats.org/officeDocument/2006/relationships/image" Target="../media/image15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8.png"/><Relationship Id="rId28" Type="http://schemas.openxmlformats.org/officeDocument/2006/relationships/package" Target="../embeddings/Microsoft_Visio_Drawing.vsdx"/><Relationship Id="rId10" Type="http://schemas.openxmlformats.org/officeDocument/2006/relationships/tags" Target="../tags/tag38.xml"/><Relationship Id="rId19" Type="http://schemas.openxmlformats.org/officeDocument/2006/relationships/image" Target="../media/image2.png"/><Relationship Id="rId31" Type="http://schemas.openxmlformats.org/officeDocument/2006/relationships/image" Target="../media/image14.emf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7.png"/><Relationship Id="rId27" Type="http://schemas.openxmlformats.org/officeDocument/2006/relationships/image" Target="../media/image12.jpeg"/><Relationship Id="rId30" Type="http://schemas.openxmlformats.org/officeDocument/2006/relationships/package" Target="../embeddings/Microsoft_Visio_Drawing1.vsdx"/><Relationship Id="rId8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8.jpe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17.jpeg"/><Relationship Id="rId2" Type="http://schemas.openxmlformats.org/officeDocument/2006/relationships/tags" Target="../tags/tag46.xml"/><Relationship Id="rId16" Type="http://schemas.openxmlformats.org/officeDocument/2006/relationships/image" Target="../media/image21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1.png"/><Relationship Id="rId5" Type="http://schemas.openxmlformats.org/officeDocument/2006/relationships/tags" Target="../tags/tag49.xml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tags" Target="../tags/tag48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2.jpeg"/><Relationship Id="rId5" Type="http://schemas.openxmlformats.org/officeDocument/2006/relationships/tags" Target="../tags/tag56.xml"/><Relationship Id="rId10" Type="http://schemas.openxmlformats.org/officeDocument/2006/relationships/image" Target="../media/image1.png"/><Relationship Id="rId4" Type="http://schemas.openxmlformats.org/officeDocument/2006/relationships/tags" Target="../tags/tag55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0" name="图片 9" descr="2安建大校徽校名标准色透明底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2031" y="1973092"/>
            <a:ext cx="11658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lang="en-US" altLang="zh-CN" sz="4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STM32</a:t>
            </a: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的智能温室大棚控制系统设计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596130" y="4618355"/>
            <a:ext cx="300037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姓   名：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年志豪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专   业：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电子信息工程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学   号：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20210040216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指导老师：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邵慧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答辩日期：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三、设计内容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F09512-89CF-B88B-481B-4A931BCE30DA}"/>
              </a:ext>
            </a:extLst>
          </p:cNvPr>
          <p:cNvSpPr txBox="1"/>
          <p:nvPr/>
        </p:nvSpPr>
        <p:spPr>
          <a:xfrm>
            <a:off x="2603278" y="870843"/>
            <a:ext cx="1865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模式</a:t>
            </a:r>
            <a:endParaRPr lang="zh-CN" altLang="en-US" sz="32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291114F-B3AB-7046-D9C6-15C5CA36D7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719" y="-153055"/>
            <a:ext cx="104155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7A9F516-F376-0928-613E-0F0338687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894788"/>
              </p:ext>
            </p:extLst>
          </p:nvPr>
        </p:nvGraphicFramePr>
        <p:xfrm>
          <a:off x="426719" y="1241425"/>
          <a:ext cx="3481803" cy="4906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3" imgW="3771581" imgH="5310864" progId="Visio.Drawing.15">
                  <p:embed/>
                </p:oleObj>
              </mc:Choice>
              <mc:Fallback>
                <p:oleObj name="Visio" r:id="rId13" imgW="3771581" imgH="531086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19" y="1241425"/>
                        <a:ext cx="3481803" cy="49064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4">
            <a:extLst>
              <a:ext uri="{FF2B5EF4-FFF2-40B4-BE49-F238E27FC236}">
                <a16:creationId xmlns:a16="http://schemas.microsoft.com/office/drawing/2014/main" id="{B7747056-8BC9-4A38-5AD4-2E4D9E8FDF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28577" y="0"/>
            <a:ext cx="10131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200C9117-8713-9C05-5CD1-36880FA77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99908"/>
              </p:ext>
            </p:extLst>
          </p:nvPr>
        </p:nvGraphicFramePr>
        <p:xfrm>
          <a:off x="4248599" y="1359474"/>
          <a:ext cx="2673074" cy="482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2895447" imgH="5314950" progId="Visio.Drawing.15">
                  <p:embed/>
                </p:oleObj>
              </mc:Choice>
              <mc:Fallback>
                <p:oleObj name="Visio" r:id="rId15" imgW="2895447" imgH="531495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599" y="1359474"/>
                        <a:ext cx="2673074" cy="48220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F9BFAEE-3414-517B-4082-27602944987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280306" y="6126760"/>
            <a:ext cx="164551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自动控制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64F30D5-D53B-A7F5-E042-4F0F45A11EF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63421" y="6126760"/>
            <a:ext cx="164551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手动控制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3210EAE-529B-DFFB-D696-3BFF9C30F696}"/>
              </a:ext>
            </a:extLst>
          </p:cNvPr>
          <p:cNvSpPr txBox="1"/>
          <p:nvPr/>
        </p:nvSpPr>
        <p:spPr>
          <a:xfrm>
            <a:off x="8680939" y="591956"/>
            <a:ext cx="1865157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任务调度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8696A986-5356-E3A0-7ACB-EC199E2CF0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7896"/>
              </p:ext>
            </p:extLst>
          </p:nvPr>
        </p:nvGraphicFramePr>
        <p:xfrm>
          <a:off x="7244448" y="2092087"/>
          <a:ext cx="4471592" cy="2255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7" imgW="6438683" imgH="3248161" progId="Visio.Drawing.15">
                  <p:embed/>
                </p:oleObj>
              </mc:Choice>
              <mc:Fallback>
                <p:oleObj name="Visio" r:id="rId17" imgW="6438683" imgH="3248161" progId="Visio.Drawing.15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8696A986-5356-E3A0-7ACB-EC199E2CF0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4448" y="2092087"/>
                        <a:ext cx="4471592" cy="2255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DEA5B82E-5938-E11D-5307-AF5A6326C729}"/>
              </a:ext>
            </a:extLst>
          </p:cNvPr>
          <p:cNvSpPr txBox="1"/>
          <p:nvPr/>
        </p:nvSpPr>
        <p:spPr>
          <a:xfrm>
            <a:off x="7287890" y="4680915"/>
            <a:ext cx="3711190" cy="170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FreeRTOS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抢占式多任务模型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，使其能够根据任务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优先级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调度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。确保高优先级任务在必要时立即得到执行。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62981" y="-7065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三、设计内容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110702-B33D-0B9C-6265-7A0608652F88}"/>
              </a:ext>
            </a:extLst>
          </p:cNvPr>
          <p:cNvSpPr txBox="1"/>
          <p:nvPr/>
        </p:nvSpPr>
        <p:spPr>
          <a:xfrm>
            <a:off x="1149350" y="3429000"/>
            <a:ext cx="6096000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光照强度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无光环境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自然光环境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补光环境。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147" name="图片 3">
            <a:extLst>
              <a:ext uri="{FF2B5EF4-FFF2-40B4-BE49-F238E27FC236}">
                <a16:creationId xmlns:a16="http://schemas.microsoft.com/office/drawing/2014/main" id="{4C3A3443-DADF-BF6B-AC21-5146FA35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7" t="48352" r="28571" b="36780"/>
          <a:stretch/>
        </p:blipFill>
        <p:spPr bwMode="auto">
          <a:xfrm>
            <a:off x="975809" y="4590517"/>
            <a:ext cx="1888208" cy="125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图片 4">
            <a:extLst>
              <a:ext uri="{FF2B5EF4-FFF2-40B4-BE49-F238E27FC236}">
                <a16:creationId xmlns:a16="http://schemas.microsoft.com/office/drawing/2014/main" id="{ECE50EFB-265A-FC47-05A4-705E27363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42949" r="45573" b="42976"/>
          <a:stretch/>
        </p:blipFill>
        <p:spPr bwMode="auto">
          <a:xfrm>
            <a:off x="3010329" y="4589634"/>
            <a:ext cx="1834088" cy="123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图片 5">
            <a:extLst>
              <a:ext uri="{FF2B5EF4-FFF2-40B4-BE49-F238E27FC236}">
                <a16:creationId xmlns:a16="http://schemas.microsoft.com/office/drawing/2014/main" id="{CAA5AEF7-4834-0116-95A9-FD0C5C060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1" t="39080" r="22024" b="45278"/>
          <a:stretch/>
        </p:blipFill>
        <p:spPr bwMode="auto">
          <a:xfrm>
            <a:off x="4982099" y="4518368"/>
            <a:ext cx="1651021" cy="13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68A92FB-7432-C69F-693E-FB667A37B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1301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51" name="图片 7">
            <a:extLst>
              <a:ext uri="{FF2B5EF4-FFF2-40B4-BE49-F238E27FC236}">
                <a16:creationId xmlns:a16="http://schemas.microsoft.com/office/drawing/2014/main" id="{FE5863F2-75E6-93B0-2C0A-BF38FF4D9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2" t="51445" r="1102" b="18163"/>
          <a:stretch>
            <a:fillRect/>
          </a:stretch>
        </p:blipFill>
        <p:spPr bwMode="auto">
          <a:xfrm>
            <a:off x="6711521" y="4359275"/>
            <a:ext cx="2476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图片 8">
            <a:extLst>
              <a:ext uri="{FF2B5EF4-FFF2-40B4-BE49-F238E27FC236}">
                <a16:creationId xmlns:a16="http://schemas.microsoft.com/office/drawing/2014/main" id="{823B0228-85AC-EE13-7988-E55F74D6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3" r="3648" b="15775"/>
          <a:stretch>
            <a:fillRect/>
          </a:stretch>
        </p:blipFill>
        <p:spPr bwMode="auto">
          <a:xfrm>
            <a:off x="9593307" y="4308476"/>
            <a:ext cx="23050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16CA2C10-A3AC-99DC-B8C3-ABB27142F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6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E3AD4-8C20-8700-D7E9-0A0DC5FC363A}"/>
              </a:ext>
            </a:extLst>
          </p:cNvPr>
          <p:cNvSpPr txBox="1"/>
          <p:nvPr/>
        </p:nvSpPr>
        <p:spPr>
          <a:xfrm>
            <a:off x="6337300" y="3429000"/>
            <a:ext cx="6096000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土壤湿度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浇水前后土壤湿度变化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7B15D-AA03-87CC-8C25-E4214CA320C1}"/>
              </a:ext>
            </a:extLst>
          </p:cNvPr>
          <p:cNvSpPr txBox="1"/>
          <p:nvPr/>
        </p:nvSpPr>
        <p:spPr>
          <a:xfrm>
            <a:off x="7016750" y="6111875"/>
            <a:ext cx="718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48%RH                                  76%RH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D1F062-12D5-7D80-E7D2-2D8B9A93C7F3}"/>
              </a:ext>
            </a:extLst>
          </p:cNvPr>
          <p:cNvSpPr txBox="1"/>
          <p:nvPr/>
        </p:nvSpPr>
        <p:spPr>
          <a:xfrm>
            <a:off x="1422400" y="6108542"/>
            <a:ext cx="718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02                            31                           57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4233A0-FC58-87FF-2F33-A77FF68F1732}"/>
              </a:ext>
            </a:extLst>
          </p:cNvPr>
          <p:cNvSpPr txBox="1"/>
          <p:nvPr/>
        </p:nvSpPr>
        <p:spPr>
          <a:xfrm>
            <a:off x="4324612" y="850821"/>
            <a:ext cx="6096000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空气湿度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加湿前后空气湿度变化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155" name="图片 9">
            <a:extLst>
              <a:ext uri="{FF2B5EF4-FFF2-40B4-BE49-F238E27FC236}">
                <a16:creationId xmlns:a16="http://schemas.microsoft.com/office/drawing/2014/main" id="{6EC6ABCF-B286-3E26-8081-258E8F26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7" r="23215" b="39236"/>
          <a:stretch>
            <a:fillRect/>
          </a:stretch>
        </p:blipFill>
        <p:spPr bwMode="auto">
          <a:xfrm>
            <a:off x="3397784" y="1800869"/>
            <a:ext cx="250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图片 10">
            <a:extLst>
              <a:ext uri="{FF2B5EF4-FFF2-40B4-BE49-F238E27FC236}">
                <a16:creationId xmlns:a16="http://schemas.microsoft.com/office/drawing/2014/main" id="{7623A320-B5F9-D3BD-4625-945A540C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7" r="30119" b="21967"/>
          <a:stretch>
            <a:fillRect/>
          </a:stretch>
        </p:blipFill>
        <p:spPr bwMode="auto">
          <a:xfrm>
            <a:off x="6121400" y="1800489"/>
            <a:ext cx="22479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F16A3865-1959-60A8-F364-E3A307AC8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98A9D56D-E386-FBED-A6D0-F9AE4983B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09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2F1C465-CEC2-5713-5BB3-6AFC696207E1}"/>
              </a:ext>
            </a:extLst>
          </p:cNvPr>
          <p:cNvSpPr txBox="1"/>
          <p:nvPr/>
        </p:nvSpPr>
        <p:spPr>
          <a:xfrm>
            <a:off x="1277721" y="945575"/>
            <a:ext cx="2692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环境测试实验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三、设计内容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EFFEA82-0866-0BD8-B03A-4114BBC8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757" y="15467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D7C729A-BA91-01B0-024A-4A433B4A97ED}"/>
              </a:ext>
            </a:extLst>
          </p:cNvPr>
          <p:cNvSpPr txBox="1"/>
          <p:nvPr/>
        </p:nvSpPr>
        <p:spPr>
          <a:xfrm>
            <a:off x="465693" y="972988"/>
            <a:ext cx="3570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设备命令测试实验</a:t>
            </a:r>
            <a:endParaRPr lang="zh-CN" altLang="en-US" sz="3200" dirty="0"/>
          </a:p>
        </p:txBody>
      </p:sp>
      <p:pic>
        <p:nvPicPr>
          <p:cNvPr id="2053" name="图片 11">
            <a:extLst>
              <a:ext uri="{FF2B5EF4-FFF2-40B4-BE49-F238E27FC236}">
                <a16:creationId xmlns:a16="http://schemas.microsoft.com/office/drawing/2014/main" id="{E92ACCDC-FDED-0BE6-CA9D-8DC3C425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3" r="48233" b="14616"/>
          <a:stretch>
            <a:fillRect/>
          </a:stretch>
        </p:blipFill>
        <p:spPr bwMode="auto">
          <a:xfrm>
            <a:off x="465693" y="1665653"/>
            <a:ext cx="16478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13">
            <a:extLst>
              <a:ext uri="{FF2B5EF4-FFF2-40B4-BE49-F238E27FC236}">
                <a16:creationId xmlns:a16="http://schemas.microsoft.com/office/drawing/2014/main" id="{275C8237-0512-6C75-AA1B-C35B2BC1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25620" r="37720" b="54050"/>
          <a:stretch>
            <a:fillRect/>
          </a:stretch>
        </p:blipFill>
        <p:spPr bwMode="auto">
          <a:xfrm>
            <a:off x="2365032" y="1635641"/>
            <a:ext cx="16954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12">
            <a:extLst>
              <a:ext uri="{FF2B5EF4-FFF2-40B4-BE49-F238E27FC236}">
                <a16:creationId xmlns:a16="http://schemas.microsoft.com/office/drawing/2014/main" id="{508B4FD3-E53D-912D-869B-EAFFC6E7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r="14301"/>
          <a:stretch>
            <a:fillRect/>
          </a:stretch>
        </p:blipFill>
        <p:spPr bwMode="auto">
          <a:xfrm>
            <a:off x="4241800" y="1636611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87C6824E-BAE2-A3B2-9EF6-CE85BFCA9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EA96993-76E6-A357-4776-E78E56BC0933}"/>
              </a:ext>
            </a:extLst>
          </p:cNvPr>
          <p:cNvSpPr txBox="1"/>
          <p:nvPr/>
        </p:nvSpPr>
        <p:spPr>
          <a:xfrm>
            <a:off x="335506" y="3387895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控制通风口命令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7489CD-E001-0F86-665E-2C033FD1A4A9}"/>
              </a:ext>
            </a:extLst>
          </p:cNvPr>
          <p:cNvSpPr txBox="1"/>
          <p:nvPr/>
        </p:nvSpPr>
        <p:spPr>
          <a:xfrm>
            <a:off x="2215807" y="3387895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当前设备状态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920DD5E-60B5-2ABB-0FB5-060809E3EBB5}"/>
              </a:ext>
            </a:extLst>
          </p:cNvPr>
          <p:cNvSpPr txBox="1"/>
          <p:nvPr/>
        </p:nvSpPr>
        <p:spPr>
          <a:xfrm>
            <a:off x="4077042" y="3399416"/>
            <a:ext cx="226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通风口开启状态</a:t>
            </a:r>
          </a:p>
        </p:txBody>
      </p:sp>
      <p:pic>
        <p:nvPicPr>
          <p:cNvPr id="2058" name="图片 17">
            <a:extLst>
              <a:ext uri="{FF2B5EF4-FFF2-40B4-BE49-F238E27FC236}">
                <a16:creationId xmlns:a16="http://schemas.microsoft.com/office/drawing/2014/main" id="{62847B98-8EA6-B7B3-01ED-22702770E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38" r="65318" b="14754"/>
          <a:stretch>
            <a:fillRect/>
          </a:stretch>
        </p:blipFill>
        <p:spPr bwMode="auto">
          <a:xfrm>
            <a:off x="401420" y="4186086"/>
            <a:ext cx="17621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图片 19">
            <a:extLst>
              <a:ext uri="{FF2B5EF4-FFF2-40B4-BE49-F238E27FC236}">
                <a16:creationId xmlns:a16="http://schemas.microsoft.com/office/drawing/2014/main" id="{C5EF97C6-E24A-5698-14E9-AC358EAE3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36213" r="45110" b="39983"/>
          <a:stretch/>
        </p:blipFill>
        <p:spPr bwMode="auto">
          <a:xfrm>
            <a:off x="2382055" y="4235747"/>
            <a:ext cx="1628774" cy="1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图片 20">
            <a:extLst>
              <a:ext uri="{FF2B5EF4-FFF2-40B4-BE49-F238E27FC236}">
                <a16:creationId xmlns:a16="http://schemas.microsoft.com/office/drawing/2014/main" id="{14129851-C55E-6589-F858-613F6A441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9" b="28709"/>
          <a:stretch/>
        </p:blipFill>
        <p:spPr bwMode="auto">
          <a:xfrm>
            <a:off x="4204747" y="4267344"/>
            <a:ext cx="1645486" cy="152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1">
            <a:extLst>
              <a:ext uri="{FF2B5EF4-FFF2-40B4-BE49-F238E27FC236}">
                <a16:creationId xmlns:a16="http://schemas.microsoft.com/office/drawing/2014/main" id="{833CD17B-CA3D-3046-8A01-734810D43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50D5AD8-985C-DB1C-188C-3771268EFD89}"/>
              </a:ext>
            </a:extLst>
          </p:cNvPr>
          <p:cNvSpPr txBox="1"/>
          <p:nvPr/>
        </p:nvSpPr>
        <p:spPr>
          <a:xfrm>
            <a:off x="371132" y="5933921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补光灯命令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BB1A652-5D67-7572-A470-59B2C9CB415C}"/>
              </a:ext>
            </a:extLst>
          </p:cNvPr>
          <p:cNvSpPr txBox="1"/>
          <p:nvPr/>
        </p:nvSpPr>
        <p:spPr>
          <a:xfrm>
            <a:off x="2251433" y="5933921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当前设备状态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8D9F53-39F6-3FB5-B60B-441D24DFAD67}"/>
              </a:ext>
            </a:extLst>
          </p:cNvPr>
          <p:cNvSpPr txBox="1"/>
          <p:nvPr/>
        </p:nvSpPr>
        <p:spPr>
          <a:xfrm>
            <a:off x="4112668" y="5945442"/>
            <a:ext cx="226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补光灯开启状态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CB0051-0A46-9226-21B9-5F1845058232}"/>
              </a:ext>
            </a:extLst>
          </p:cNvPr>
          <p:cNvSpPr txBox="1"/>
          <p:nvPr/>
        </p:nvSpPr>
        <p:spPr>
          <a:xfrm>
            <a:off x="6345018" y="990852"/>
            <a:ext cx="3570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自动控制测试实验</a:t>
            </a:r>
            <a:endParaRPr lang="zh-CN" altLang="en-US" sz="3200" dirty="0"/>
          </a:p>
        </p:txBody>
      </p:sp>
      <p:pic>
        <p:nvPicPr>
          <p:cNvPr id="2063" name="图片 2">
            <a:extLst>
              <a:ext uri="{FF2B5EF4-FFF2-40B4-BE49-F238E27FC236}">
                <a16:creationId xmlns:a16="http://schemas.microsoft.com/office/drawing/2014/main" id="{3B995157-03FB-472A-4A1F-90B25A68E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9" r="50336" b="32822"/>
          <a:stretch>
            <a:fillRect/>
          </a:stretch>
        </p:blipFill>
        <p:spPr bwMode="auto">
          <a:xfrm>
            <a:off x="6321427" y="1593827"/>
            <a:ext cx="18192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图片 3">
            <a:extLst>
              <a:ext uri="{FF2B5EF4-FFF2-40B4-BE49-F238E27FC236}">
                <a16:creationId xmlns:a16="http://schemas.microsoft.com/office/drawing/2014/main" id="{F1E2CBCC-01E3-90FA-4635-5565607D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42" r="60333" b="17027"/>
          <a:stretch>
            <a:fillRect/>
          </a:stretch>
        </p:blipFill>
        <p:spPr bwMode="auto">
          <a:xfrm>
            <a:off x="8445500" y="1575627"/>
            <a:ext cx="11620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图片 4">
            <a:extLst>
              <a:ext uri="{FF2B5EF4-FFF2-40B4-BE49-F238E27FC236}">
                <a16:creationId xmlns:a16="http://schemas.microsoft.com/office/drawing/2014/main" id="{F52C3791-7C7B-6C52-85F6-851C084B6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8" t="48402" r="38457" b="27191"/>
          <a:stretch>
            <a:fillRect/>
          </a:stretch>
        </p:blipFill>
        <p:spPr bwMode="auto">
          <a:xfrm>
            <a:off x="9888855" y="1614687"/>
            <a:ext cx="18764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16">
            <a:extLst>
              <a:ext uri="{FF2B5EF4-FFF2-40B4-BE49-F238E27FC236}">
                <a16:creationId xmlns:a16="http://schemas.microsoft.com/office/drawing/2014/main" id="{D8F02C65-EB23-9EBE-0699-2255128B2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F4C8F2F8-983C-62FA-4B28-EA94D045F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5946B27-108F-57EC-5BCB-E239FF9349DC}"/>
              </a:ext>
            </a:extLst>
          </p:cNvPr>
          <p:cNvSpPr txBox="1"/>
          <p:nvPr/>
        </p:nvSpPr>
        <p:spPr>
          <a:xfrm>
            <a:off x="6519514" y="3429000"/>
            <a:ext cx="142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低</a:t>
            </a:r>
            <a:r>
              <a:rPr lang="en-US" altLang="zh-CN" dirty="0"/>
              <a:t>CO</a:t>
            </a:r>
            <a:r>
              <a:rPr lang="en-US" altLang="zh-CN" baseline="-25000" dirty="0"/>
              <a:t>2</a:t>
            </a:r>
            <a:r>
              <a:rPr lang="zh-CN" altLang="en-US" dirty="0"/>
              <a:t>浓度</a:t>
            </a:r>
          </a:p>
        </p:txBody>
      </p:sp>
      <p:sp>
        <p:nvSpPr>
          <p:cNvPr id="2048" name="文本框 2047">
            <a:extLst>
              <a:ext uri="{FF2B5EF4-FFF2-40B4-BE49-F238E27FC236}">
                <a16:creationId xmlns:a16="http://schemas.microsoft.com/office/drawing/2014/main" id="{17FF4C87-0C83-E73F-9750-8276580D6A78}"/>
              </a:ext>
            </a:extLst>
          </p:cNvPr>
          <p:cNvSpPr txBox="1"/>
          <p:nvPr/>
        </p:nvSpPr>
        <p:spPr>
          <a:xfrm>
            <a:off x="8384949" y="3435010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</a:t>
            </a:r>
            <a:r>
              <a:rPr lang="en-US" altLang="zh-CN" dirty="0"/>
              <a:t>CO2</a:t>
            </a:r>
            <a:r>
              <a:rPr lang="zh-CN" altLang="en-US" dirty="0"/>
              <a:t>浓度</a:t>
            </a:r>
          </a:p>
        </p:txBody>
      </p:sp>
      <p:sp>
        <p:nvSpPr>
          <p:cNvPr id="2050" name="文本框 2049">
            <a:extLst>
              <a:ext uri="{FF2B5EF4-FFF2-40B4-BE49-F238E27FC236}">
                <a16:creationId xmlns:a16="http://schemas.microsoft.com/office/drawing/2014/main" id="{196E50F9-A22C-1E5D-2BAA-1F3BAE1E7B95}"/>
              </a:ext>
            </a:extLst>
          </p:cNvPr>
          <p:cNvSpPr txBox="1"/>
          <p:nvPr/>
        </p:nvSpPr>
        <p:spPr>
          <a:xfrm>
            <a:off x="9976193" y="3429000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当前设备状态</a:t>
            </a:r>
          </a:p>
        </p:txBody>
      </p:sp>
      <p:pic>
        <p:nvPicPr>
          <p:cNvPr id="2067" name="图片 9">
            <a:extLst>
              <a:ext uri="{FF2B5EF4-FFF2-40B4-BE49-F238E27FC236}">
                <a16:creationId xmlns:a16="http://schemas.microsoft.com/office/drawing/2014/main" id="{D596F56C-C8C0-53CD-292C-C823DDB8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8" r="58627" b="15146"/>
          <a:stretch>
            <a:fillRect/>
          </a:stretch>
        </p:blipFill>
        <p:spPr bwMode="auto">
          <a:xfrm>
            <a:off x="6471576" y="3820036"/>
            <a:ext cx="14573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图片 7">
            <a:extLst>
              <a:ext uri="{FF2B5EF4-FFF2-40B4-BE49-F238E27FC236}">
                <a16:creationId xmlns:a16="http://schemas.microsoft.com/office/drawing/2014/main" id="{EAD3513C-F088-33D9-F2C0-6DBD86AF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7" r="60115" b="33243"/>
          <a:stretch>
            <a:fillRect/>
          </a:stretch>
        </p:blipFill>
        <p:spPr bwMode="auto">
          <a:xfrm>
            <a:off x="8281839" y="3964186"/>
            <a:ext cx="18764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">
            <a:extLst>
              <a:ext uri="{FF2B5EF4-FFF2-40B4-BE49-F238E27FC236}">
                <a16:creationId xmlns:a16="http://schemas.microsoft.com/office/drawing/2014/main" id="{5499B855-2233-8305-83E5-578C60639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59" name="Rectangle 21">
            <a:extLst>
              <a:ext uri="{FF2B5EF4-FFF2-40B4-BE49-F238E27FC236}">
                <a16:creationId xmlns:a16="http://schemas.microsoft.com/office/drawing/2014/main" id="{52E398E0-2BC9-A61B-E3A2-C9A64869E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0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文本框 2063">
            <a:extLst>
              <a:ext uri="{FF2B5EF4-FFF2-40B4-BE49-F238E27FC236}">
                <a16:creationId xmlns:a16="http://schemas.microsoft.com/office/drawing/2014/main" id="{45BE8301-246A-AA09-BF6C-BB7850436CBE}"/>
              </a:ext>
            </a:extLst>
          </p:cNvPr>
          <p:cNvSpPr txBox="1"/>
          <p:nvPr/>
        </p:nvSpPr>
        <p:spPr>
          <a:xfrm>
            <a:off x="6519514" y="5937556"/>
            <a:ext cx="142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低光照强度</a:t>
            </a:r>
          </a:p>
        </p:txBody>
      </p:sp>
      <p:sp>
        <p:nvSpPr>
          <p:cNvPr id="2065" name="文本框 2064">
            <a:extLst>
              <a:ext uri="{FF2B5EF4-FFF2-40B4-BE49-F238E27FC236}">
                <a16:creationId xmlns:a16="http://schemas.microsoft.com/office/drawing/2014/main" id="{42CD7434-A677-B829-E6A4-D8C0CB3C72A6}"/>
              </a:ext>
            </a:extLst>
          </p:cNvPr>
          <p:cNvSpPr txBox="1"/>
          <p:nvPr/>
        </p:nvSpPr>
        <p:spPr>
          <a:xfrm>
            <a:off x="8505599" y="5935563"/>
            <a:ext cx="199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高光照强度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449201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四、总结与展望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2886A2-BEB4-094D-59FF-0FEB5B174301}"/>
              </a:ext>
            </a:extLst>
          </p:cNvPr>
          <p:cNvSpPr txBox="1"/>
          <p:nvPr/>
        </p:nvSpPr>
        <p:spPr>
          <a:xfrm>
            <a:off x="977900" y="1478002"/>
            <a:ext cx="4743450" cy="336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蓝牙模块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，实现了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远程监控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增强了系统用户交互性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FreeRTOS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实时操作系统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，确保了系统高效运行和稳定控制。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系统监测环境参数，并根据预设条件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自动调节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温室内的设备。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系统预留相应的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接口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模块化设计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，这为后续增加新的传感器、执行器提供便利。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" name="文本框 2067">
            <a:extLst>
              <a:ext uri="{FF2B5EF4-FFF2-40B4-BE49-F238E27FC236}">
                <a16:creationId xmlns:a16="http://schemas.microsoft.com/office/drawing/2014/main" id="{68928125-2619-041A-C30D-B241D2F756DB}"/>
              </a:ext>
            </a:extLst>
          </p:cNvPr>
          <p:cNvSpPr txBox="1"/>
          <p:nvPr/>
        </p:nvSpPr>
        <p:spPr>
          <a:xfrm>
            <a:off x="1166285" y="851425"/>
            <a:ext cx="3570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AC2409-82BF-DFD4-0E14-AE55C2F6D874}"/>
              </a:ext>
            </a:extLst>
          </p:cNvPr>
          <p:cNvSpPr txBox="1"/>
          <p:nvPr/>
        </p:nvSpPr>
        <p:spPr>
          <a:xfrm>
            <a:off x="6166112" y="1514028"/>
            <a:ext cx="4901938" cy="170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系统缺少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交互界面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，显示设备仅能输出环境以及设备信息。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温室环境参数为预设值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，不能应对不同农作物在不同季节对适宜环境要求。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11EF3E-387E-2A46-BAAB-80EC3B543FB9}"/>
              </a:ext>
            </a:extLst>
          </p:cNvPr>
          <p:cNvSpPr txBox="1"/>
          <p:nvPr/>
        </p:nvSpPr>
        <p:spPr>
          <a:xfrm>
            <a:off x="6235962" y="3236196"/>
            <a:ext cx="4901938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后续工作中，利用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触摸屏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显示设备，提高人机交互便利性。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系统可建立农作物的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环境参数模型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，满足农作物对不同季节下对温室环境的要求。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03D61B-4DCE-BF00-E24F-8D185C6833F7}"/>
              </a:ext>
            </a:extLst>
          </p:cNvPr>
          <p:cNvSpPr txBox="1"/>
          <p:nvPr/>
        </p:nvSpPr>
        <p:spPr>
          <a:xfrm>
            <a:off x="6411411" y="898524"/>
            <a:ext cx="3570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不足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46603" y="3073986"/>
            <a:ext cx="97605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敬请各位老师批评指正！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446603" y="4583611"/>
            <a:ext cx="9298158" cy="474224"/>
            <a:chOff x="2094303" y="4114885"/>
            <a:chExt cx="8012067" cy="860847"/>
          </a:xfrm>
        </p:grpSpPr>
        <p:sp>
          <p:nvSpPr>
            <p:cNvPr id="16" name="文本框 15"/>
            <p:cNvSpPr txBox="1"/>
            <p:nvPr>
              <p:custDataLst>
                <p:tags r:id="rId1"/>
              </p:custDataLst>
            </p:nvPr>
          </p:nvSpPr>
          <p:spPr>
            <a:xfrm>
              <a:off x="2094303" y="4114885"/>
              <a:ext cx="2126845" cy="83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姓名：年志豪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2"/>
              </p:custDataLst>
            </p:nvPr>
          </p:nvSpPr>
          <p:spPr>
            <a:xfrm>
              <a:off x="4571042" y="4137683"/>
              <a:ext cx="2274581" cy="8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指导老师：邵慧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7326752" y="4136786"/>
              <a:ext cx="2779618" cy="8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专业：电子信息工程</a:t>
              </a:r>
              <a:endPara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1763" y="1326589"/>
            <a:ext cx="3925833" cy="564236"/>
            <a:chOff x="1473643" y="3139472"/>
            <a:chExt cx="3925833" cy="564236"/>
          </a:xfrm>
        </p:grpSpPr>
        <p:grpSp>
          <p:nvGrpSpPr>
            <p:cNvPr id="3" name="组合 2"/>
            <p:cNvGrpSpPr/>
            <p:nvPr/>
          </p:nvGrpSpPr>
          <p:grpSpPr>
            <a:xfrm>
              <a:off x="1473643" y="3139472"/>
              <a:ext cx="744638" cy="564236"/>
              <a:chOff x="1473643" y="3139472"/>
              <a:chExt cx="744638" cy="56423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553684" y="3139472"/>
                <a:ext cx="564236" cy="564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君黑-45简" panose="020B0604020202020204" pitchFamily="34" charset="-122"/>
                  <a:ea typeface="汉仪君黑-45简" panose="020B0604020202020204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473643" y="3277528"/>
                <a:ext cx="744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雅酷黑 65W" panose="020B0604020202020204" charset="-122"/>
                    <a:ea typeface="汉仪雅酷黑 65W" panose="020B0604020202020204" charset="-122"/>
                    <a:cs typeface="+mn-ea"/>
                    <a:sym typeface="+mn-lt"/>
                  </a:rPr>
                  <a:t>01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193285" y="3180237"/>
              <a:ext cx="320619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研究背景及意义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81763" y="2535178"/>
            <a:ext cx="3925833" cy="564236"/>
            <a:chOff x="1473643" y="3139472"/>
            <a:chExt cx="3925833" cy="564236"/>
          </a:xfrm>
        </p:grpSpPr>
        <p:grpSp>
          <p:nvGrpSpPr>
            <p:cNvPr id="9" name="组合 8"/>
            <p:cNvGrpSpPr/>
            <p:nvPr/>
          </p:nvGrpSpPr>
          <p:grpSpPr>
            <a:xfrm>
              <a:off x="1473643" y="3139472"/>
              <a:ext cx="744638" cy="564236"/>
              <a:chOff x="1473643" y="3139472"/>
              <a:chExt cx="744638" cy="56423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553684" y="3139472"/>
                <a:ext cx="564236" cy="564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君黑-45简" panose="020B0604020202020204" pitchFamily="34" charset="-122"/>
                  <a:ea typeface="汉仪君黑-45简" panose="020B0604020202020204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473643" y="3277528"/>
                <a:ext cx="744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雅酷黑 65W" panose="020B0604020202020204" charset="-122"/>
                    <a:ea typeface="汉仪雅酷黑 65W" panose="020B0604020202020204" charset="-122"/>
                    <a:cs typeface="+mn-ea"/>
                    <a:sym typeface="+mn-lt"/>
                  </a:rPr>
                  <a:t>02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193285" y="3180237"/>
              <a:ext cx="320619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研究方案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81763" y="3743767"/>
            <a:ext cx="3925833" cy="564236"/>
            <a:chOff x="1473643" y="3139472"/>
            <a:chExt cx="3925833" cy="564236"/>
          </a:xfrm>
        </p:grpSpPr>
        <p:grpSp>
          <p:nvGrpSpPr>
            <p:cNvPr id="15" name="组合 14"/>
            <p:cNvGrpSpPr/>
            <p:nvPr/>
          </p:nvGrpSpPr>
          <p:grpSpPr>
            <a:xfrm>
              <a:off x="1473643" y="3139472"/>
              <a:ext cx="744638" cy="564236"/>
              <a:chOff x="1473643" y="3139472"/>
              <a:chExt cx="744638" cy="56423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553684" y="3139472"/>
                <a:ext cx="564236" cy="564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君黑-45简" panose="020B0604020202020204" pitchFamily="34" charset="-122"/>
                  <a:ea typeface="汉仪君黑-45简" panose="020B0604020202020204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473643" y="3277528"/>
                <a:ext cx="744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雅酷黑 65W" panose="020B0604020202020204" charset="-122"/>
                    <a:ea typeface="汉仪雅酷黑 65W" panose="020B0604020202020204" charset="-122"/>
                    <a:cs typeface="+mn-ea"/>
                    <a:sym typeface="+mn-lt"/>
                  </a:rPr>
                  <a:t>03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193285" y="3180237"/>
              <a:ext cx="320619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设计内容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81763" y="4952356"/>
            <a:ext cx="3925833" cy="564236"/>
            <a:chOff x="1473643" y="3139472"/>
            <a:chExt cx="3925833" cy="564236"/>
          </a:xfrm>
        </p:grpSpPr>
        <p:grpSp>
          <p:nvGrpSpPr>
            <p:cNvPr id="21" name="组合 20"/>
            <p:cNvGrpSpPr/>
            <p:nvPr/>
          </p:nvGrpSpPr>
          <p:grpSpPr>
            <a:xfrm>
              <a:off x="1473643" y="3139472"/>
              <a:ext cx="744638" cy="564236"/>
              <a:chOff x="1473643" y="3139472"/>
              <a:chExt cx="744638" cy="56423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553684" y="3139472"/>
                <a:ext cx="564236" cy="564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君黑-45简" panose="020B0604020202020204" pitchFamily="34" charset="-122"/>
                  <a:ea typeface="汉仪君黑-45简" panose="020B0604020202020204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473643" y="3277528"/>
                <a:ext cx="744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雅酷黑 65W" panose="020B0604020202020204" charset="-122"/>
                    <a:ea typeface="汉仪雅酷黑 65W" panose="020B0604020202020204" charset="-122"/>
                    <a:cs typeface="+mn-ea"/>
                    <a:sym typeface="+mn-lt"/>
                  </a:rPr>
                  <a:t>04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193285" y="3180237"/>
              <a:ext cx="3206191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总结与展望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27294" y="3929840"/>
            <a:ext cx="1993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目 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424516" y="286405"/>
            <a:ext cx="7103227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一、</a:t>
            </a:r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ea typeface="思源黑体 CN Regular" panose="020B0500000000000000" pitchFamily="34" charset="-122"/>
                <a:cs typeface="+mj-cs"/>
                <a:sym typeface="+mn-ea"/>
              </a:rPr>
              <a:t>研究背景及意义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</a:p>
          <a:p>
            <a:pPr algn="l"/>
            <a:endParaRPr kumimoji="1" lang="zh-CN" altLang="en-US" sz="1600" kern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宋体" panose="02010600030101010101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6355" y="1023620"/>
            <a:ext cx="1000061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 typeface="+mj-lt"/>
              <a:buNone/>
            </a:pPr>
            <a:r>
              <a:rPr kumimoji="1" lang="zh-CN" altLang="en-US" sz="2400" b="1" kern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研究背景及意义：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为了通过环境监测和控制，提高作物生长的质量和效率。通过物联网平台，能够对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温湿度、光照强度、</a:t>
            </a:r>
            <a:r>
              <a:rPr kumimoji="1" lang="en-US" altLang="zh-CN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kumimoji="1" lang="en-US" altLang="zh-CN" sz="16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浓度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等环境参数进行实时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监测和控制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。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 typeface="+mj-lt"/>
              <a:buNone/>
            </a:pPr>
            <a:endParaRPr kumimoji="1" lang="zh-CN" altLang="en-US" sz="2400" kern="0" noProof="0" dirty="0">
              <a:ln>
                <a:noFill/>
              </a:ln>
              <a:effectLst/>
              <a:uLnTx/>
              <a:uFillTx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43871" y="3669490"/>
            <a:ext cx="8703945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 typeface="+mj-lt"/>
              <a:buNone/>
            </a:pPr>
            <a:r>
              <a:rPr kumimoji="1" lang="zh-CN" altLang="en-US" sz="2400" b="1" kern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研究现状：</a:t>
            </a:r>
            <a:endParaRPr kumimoji="1" lang="en-US" altLang="zh-CN" sz="2400" b="1" kern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现有系统侧重于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单一或部分环境参数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的控制，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各子系统间的信息孤立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kumimoji="1" lang="en-US" altLang="zh-CN" sz="2400" kern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+mj-lt"/>
              <a:buAutoNum type="arabicPeriod"/>
            </a:pPr>
            <a:r>
              <a:rPr kumimoji="1"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不能实现温室环境的</a:t>
            </a:r>
            <a:r>
              <a:rPr kumimoji="1" lang="zh-CN" altLang="en-US" sz="2400" b="1" kern="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多参数综合控制</a:t>
            </a:r>
            <a:r>
              <a:rPr kumimoji="1"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以及各</a:t>
            </a:r>
            <a:r>
              <a:rPr kumimoji="1" lang="zh-CN" altLang="en-US" sz="2400" b="1" kern="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环境因子间的协同调控。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二、研究方案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zh-CN" altLang="en-US" sz="1600" kern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宋体" panose="02010600030101010101" pitchFamily="2" charset="-122"/>
              <a:cs typeface="+mj-cs"/>
              <a:sym typeface="+mn-ea"/>
            </a:endParaRPr>
          </a:p>
          <a:p>
            <a:pPr algn="l"/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6355" y="1023620"/>
            <a:ext cx="9841172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kern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方案内容：</a:t>
            </a:r>
            <a:endParaRPr kumimoji="1" lang="zh-CN" altLang="en-US" sz="2400" kern="0" noProof="0" dirty="0">
              <a:ln>
                <a:noFill/>
              </a:ln>
              <a:effectLst/>
              <a:uLnTx/>
              <a:uFillTx/>
              <a:ea typeface="宋体" panose="02010600030101010101" pitchFamily="2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空气湿度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以及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二氧化碳浓度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等环境数据的实时测量</a:t>
            </a:r>
            <a:endParaRPr kumimoji="1" lang="en-US" altLang="zh-CN" sz="2400" kern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通过控制加湿器和通风扇等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输出设备工作状态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来控制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环境参数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手动模式：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可独立控制输出设备工作状态；</a:t>
            </a:r>
            <a:endParaRPr kumimoji="1" lang="en-US" altLang="zh-CN" sz="24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自动模式：</a:t>
            </a:r>
            <a:r>
              <a:rPr kumimoji="1"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根据不同农作物的生长需求，设定环境阈值。</a:t>
            </a:r>
            <a:endParaRPr kumimoji="1"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OLED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显示屏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实时显示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环境数据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设备状态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蓝牙模块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将数据上传至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上位机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，实现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远程监测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kumimoji="1" lang="zh-CN" altLang="en-US" sz="2400" b="1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控制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en-US" altLang="zh-CN" sz="24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endParaRPr kumimoji="1" lang="en-US" altLang="zh-CN" sz="24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endParaRPr kumimoji="1" lang="zh-CN" altLang="en-US" sz="24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二、研究方案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zh-CN" altLang="en-US" sz="1600" kern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宋体" panose="02010600030101010101" pitchFamily="2" charset="-122"/>
              <a:cs typeface="+mj-cs"/>
              <a:sym typeface="+mn-ea"/>
            </a:endParaRPr>
          </a:p>
          <a:p>
            <a:pPr algn="l"/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294396-CFC1-D73F-BF8D-90637F54A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7861" y="1569540"/>
            <a:ext cx="6793368" cy="497351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A60104E-5073-8385-E617-BD92460C123F}"/>
              </a:ext>
            </a:extLst>
          </p:cNvPr>
          <p:cNvSpPr txBox="1"/>
          <p:nvPr/>
        </p:nvSpPr>
        <p:spPr>
          <a:xfrm>
            <a:off x="3658779" y="671125"/>
            <a:ext cx="4874439" cy="75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系统架构</a:t>
            </a:r>
            <a:endParaRPr lang="zh-CN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159058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三、课题进展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|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基于</a:t>
            </a: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STM32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的智能温室大棚控制系统设计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字魂58号-创中黑-Regular" panose="00000500000000000000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282700" y="8915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电路原理图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F630B71-58E6-866F-A421-4E0948F98B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2399" y="0"/>
          <a:ext cx="12191999" cy="6927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12" imgW="0" imgH="360" progId="FoxitPhantomPDF.Document">
                  <p:embed/>
                </p:oleObj>
              </mc:Choice>
              <mc:Fallback>
                <p:oleObj name="PDF" r:id="rId12" imgW="0" imgH="360" progId="FoxitPhantomPDF.Document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F630B71-58E6-866F-A421-4E0948F98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152399" y="0"/>
                        <a:ext cx="12191999" cy="6927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5C578D1-E998-4B80-FED8-D0ECF53817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055" y="-27000"/>
            <a:ext cx="4115157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-1758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1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三、设计内容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28CB9A-1637-F3B6-6C37-F23BFAEC09FB}"/>
              </a:ext>
            </a:extLst>
          </p:cNvPr>
          <p:cNvSpPr txBox="1"/>
          <p:nvPr/>
        </p:nvSpPr>
        <p:spPr>
          <a:xfrm>
            <a:off x="4599750" y="594051"/>
            <a:ext cx="1865157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3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硬件选型</a:t>
            </a:r>
            <a:endParaRPr lang="zh-CN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C1960F-A8DF-6E3A-4B15-85F9B0A9301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6744" t="31864" r="12858" b="2711"/>
          <a:stretch/>
        </p:blipFill>
        <p:spPr>
          <a:xfrm>
            <a:off x="2597259" y="1487174"/>
            <a:ext cx="2776399" cy="13323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7C8579-FF3A-6485-3B9B-A265BCB2F88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1198" t="42107" r="12230" b="15469"/>
          <a:stretch/>
        </p:blipFill>
        <p:spPr>
          <a:xfrm>
            <a:off x="5634230" y="1490052"/>
            <a:ext cx="1661354" cy="1326409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91563" y="1732839"/>
            <a:ext cx="238303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SGP30:</a:t>
            </a: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空气质量传感器</a:t>
            </a:r>
            <a:r>
              <a:rPr kumimoji="1" lang="zh-CN" altLang="en-US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en-US" altLang="zh-CN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1100" baseline="7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1" lang="en-US" altLang="zh-CN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</a:p>
          <a:p>
            <a:pPr>
              <a:buClrTx/>
              <a:buSzTx/>
              <a:buFontTx/>
            </a:pPr>
            <a:r>
              <a:rPr kumimoji="1" lang="en-US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DHT11:</a:t>
            </a:r>
            <a:r>
              <a:rPr kumimoji="1" lang="zh-CN" altLang="en-US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温湿度传感器，单总线协议</a:t>
            </a:r>
            <a:endParaRPr kumimoji="1" lang="en-US" altLang="zh-CN" sz="11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buClrTx/>
              <a:buSzTx/>
              <a:buFontTx/>
            </a:pP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光敏电阻</a:t>
            </a:r>
            <a:r>
              <a:rPr kumimoji="1" lang="en-US" altLang="zh-CN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kumimoji="1" lang="zh-CN" altLang="en-US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光照强度传感器，</a:t>
            </a:r>
            <a:r>
              <a:rPr kumimoji="1" lang="en-US" altLang="zh-CN" sz="11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ADC</a:t>
            </a:r>
          </a:p>
          <a:p>
            <a:pPr>
              <a:buClrTx/>
              <a:buSzTx/>
              <a:buFontTx/>
            </a:pP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土壤湿度：土壤湿度传感器，</a:t>
            </a:r>
            <a:r>
              <a:rPr kumimoji="1" lang="en-US" altLang="zh-CN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ADC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5E8A1-D0D5-504E-7D17-2EA74A0C2279}"/>
              </a:ext>
            </a:extLst>
          </p:cNvPr>
          <p:cNvSpPr txBox="1"/>
          <p:nvPr/>
        </p:nvSpPr>
        <p:spPr>
          <a:xfrm>
            <a:off x="517640" y="1236747"/>
            <a:ext cx="1333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传感器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B907D4-5C5D-309F-9283-F4474F74A55F}"/>
              </a:ext>
            </a:extLst>
          </p:cNvPr>
          <p:cNvSpPr txBox="1"/>
          <p:nvPr/>
        </p:nvSpPr>
        <p:spPr>
          <a:xfrm>
            <a:off x="481384" y="4256040"/>
            <a:ext cx="1579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输出控制</a:t>
            </a:r>
            <a:endParaRPr lang="zh-CN" altLang="en-US" sz="2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079C820-A71C-5646-2E1B-D041BE952A4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5222" y="4665762"/>
            <a:ext cx="2255716" cy="15546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A925318-5811-DFD8-9E3A-C6144A0CD6A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7626" y="6267305"/>
            <a:ext cx="11278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加湿器</a:t>
            </a:r>
            <a:endParaRPr kumimoji="1" lang="en-US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FF4D560-42FF-E815-9BB6-AE76A263B8B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57601" y="4650522"/>
            <a:ext cx="2255716" cy="15850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6BC4C75-2B41-D461-229F-9D18CFC694A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528838" y="6260994"/>
            <a:ext cx="11278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通风口</a:t>
            </a:r>
            <a:endParaRPr kumimoji="1" lang="en-US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AC4BA90-D4E1-CA20-4609-1EE0BC0B37C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6"/>
          <a:stretch>
            <a:fillRect/>
          </a:stretch>
        </p:blipFill>
        <p:spPr>
          <a:xfrm flipH="1">
            <a:off x="5359980" y="4684312"/>
            <a:ext cx="1447715" cy="15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25306CF-FEE0-F67A-E944-1D60B9B42C6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602767" y="6267305"/>
            <a:ext cx="11278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浇水机</a:t>
            </a:r>
            <a:endParaRPr kumimoji="1" lang="en-US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DB82513-9AD8-527F-E9CC-A199274941B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4358" y="4708971"/>
            <a:ext cx="1783715" cy="1499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FA93589-197F-0C40-5508-7D7F6E47D50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82286" y="6260994"/>
            <a:ext cx="11278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加热片</a:t>
            </a:r>
            <a:endParaRPr kumimoji="1" lang="en-US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39F3447-F0C6-FBE9-4CC7-5813DA315296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53"/>
          <a:stretch>
            <a:fillRect/>
          </a:stretch>
        </p:blipFill>
        <p:spPr>
          <a:xfrm>
            <a:off x="9084736" y="4702660"/>
            <a:ext cx="1936750" cy="14808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78B16E3-0B44-8B68-245C-A2A37E91376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663979" y="6260584"/>
            <a:ext cx="11278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通风扇</a:t>
            </a:r>
            <a:endParaRPr kumimoji="1" lang="en-US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586805-08B9-D8DE-7AC2-EA63ACD36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4" y="29066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562D4F8-E212-0D50-5549-C6876EA80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733519"/>
              </p:ext>
            </p:extLst>
          </p:nvPr>
        </p:nvGraphicFramePr>
        <p:xfrm>
          <a:off x="257580" y="2604648"/>
          <a:ext cx="27813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8" imgW="2849526" imgH="1538893" progId="Visio.Drawing.15">
                  <p:embed/>
                </p:oleObj>
              </mc:Choice>
              <mc:Fallback>
                <p:oleObj name="Visio" r:id="rId28" imgW="2849526" imgH="153889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80" y="2604648"/>
                        <a:ext cx="2781300" cy="1514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6">
            <a:extLst>
              <a:ext uri="{FF2B5EF4-FFF2-40B4-BE49-F238E27FC236}">
                <a16:creationId xmlns:a16="http://schemas.microsoft.com/office/drawing/2014/main" id="{48B86244-3AFD-658A-8FF6-7FF19BBA6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742" y="2693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4510BDC8-C8C6-09FD-F540-2681E6DF7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274049"/>
              </p:ext>
            </p:extLst>
          </p:nvPr>
        </p:nvGraphicFramePr>
        <p:xfrm>
          <a:off x="8281522" y="966834"/>
          <a:ext cx="2697257" cy="174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0" imgW="2590749" imgH="1676536" progId="Visio.Drawing.15">
                  <p:embed/>
                </p:oleObj>
              </mc:Choice>
              <mc:Fallback>
                <p:oleObj name="Visio" r:id="rId30" imgW="2590749" imgH="167653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522" y="966834"/>
                        <a:ext cx="2697257" cy="17439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0BE1CAE0-8D9F-05E1-EEF3-A6E5DCB01C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17205" r="15383" b="5388"/>
          <a:stretch>
            <a:fillRect/>
          </a:stretch>
        </p:blipFill>
        <p:spPr>
          <a:xfrm>
            <a:off x="7722994" y="2868808"/>
            <a:ext cx="3973830" cy="125031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23726A2-E1E0-2CBB-B75A-7C073019A3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084736" y="4059750"/>
            <a:ext cx="1246383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IIC</a:t>
            </a: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数据帧格式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33E7AA-A4CD-25D2-8671-D9A436E63BF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359008" y="2721027"/>
            <a:ext cx="1246383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IIC</a:t>
            </a: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拓扑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7AD92E-C286-4974-B40F-4E5EE08830F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92846" y="4061100"/>
            <a:ext cx="1246383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DHT11</a:t>
            </a: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典型电路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8B1E075-1BBE-6F93-BD65-DC4AC391483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4"/>
          <a:stretch>
            <a:fillRect/>
          </a:stretch>
        </p:blipFill>
        <p:spPr>
          <a:xfrm>
            <a:off x="3133381" y="2982637"/>
            <a:ext cx="4082415" cy="78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77021-926C-D2A7-368A-A20A6741E04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351829" y="4060357"/>
            <a:ext cx="164551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DHT11</a:t>
            </a:r>
            <a:r>
              <a:rPr kumimoji="1" lang="zh-CN" alt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数据帧格式</a:t>
            </a:r>
            <a:endParaRPr kumimoji="1" lang="en-US" sz="1100" kern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-1758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三、设计内容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|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基于</a:t>
            </a: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STM32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的智能温室大棚控制系统设计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字魂58号-创中黑-Regular" panose="00000500000000000000" pitchFamily="2" charset="-122"/>
              <a:cs typeface="+mn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28CB9A-1637-F3B6-6C37-F23BFAEC09FB}"/>
              </a:ext>
            </a:extLst>
          </p:cNvPr>
          <p:cNvSpPr txBox="1"/>
          <p:nvPr/>
        </p:nvSpPr>
        <p:spPr>
          <a:xfrm>
            <a:off x="4599750" y="594051"/>
            <a:ext cx="1865157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硬件选型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AC4C1E-4AB0-46B5-1E39-3A7196DEC767}"/>
              </a:ext>
            </a:extLst>
          </p:cNvPr>
          <p:cNvSpPr txBox="1"/>
          <p:nvPr/>
        </p:nvSpPr>
        <p:spPr>
          <a:xfrm>
            <a:off x="273460" y="1544947"/>
            <a:ext cx="1447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显示输出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BB5B5B7-BB0C-70AC-0012-6EBEA16ACDE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4" b="28920"/>
          <a:stretch/>
        </p:blipFill>
        <p:spPr>
          <a:xfrm>
            <a:off x="1730454" y="2006612"/>
            <a:ext cx="1616497" cy="125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CE59F3B-6A7F-0765-CD2F-B52A0BEA502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" b="27138"/>
          <a:stretch/>
        </p:blipFill>
        <p:spPr>
          <a:xfrm>
            <a:off x="3649378" y="2032919"/>
            <a:ext cx="1784438" cy="126231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E9C9AB9-4FB9-917A-2F74-97C5BAAF363E}"/>
              </a:ext>
            </a:extLst>
          </p:cNvPr>
          <p:cNvSpPr txBox="1"/>
          <p:nvPr/>
        </p:nvSpPr>
        <p:spPr>
          <a:xfrm>
            <a:off x="1448792" y="3429000"/>
            <a:ext cx="25279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环境参数：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环境温度（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Temperature, 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相对湿度（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Relative Humidity, H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光照强度（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 Intensity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二氧化碳浓度（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CO₂ Concentration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土壤湿度（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Soil Moisture, SM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63B846-F2D3-7B31-8C61-8520AD1DA94F}"/>
              </a:ext>
            </a:extLst>
          </p:cNvPr>
          <p:cNvSpPr txBox="1"/>
          <p:nvPr/>
        </p:nvSpPr>
        <p:spPr>
          <a:xfrm>
            <a:off x="4187291" y="3431665"/>
            <a:ext cx="128913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设备运行状态：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加热片（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Heat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舵机（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Servo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通风扇（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Vent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加湿器（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Humid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浇水机（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Water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6.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补光灯（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Light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9261FD-044D-C51E-A787-74065263B167}"/>
              </a:ext>
            </a:extLst>
          </p:cNvPr>
          <p:cNvSpPr txBox="1"/>
          <p:nvPr/>
        </p:nvSpPr>
        <p:spPr>
          <a:xfrm>
            <a:off x="6210286" y="3976109"/>
            <a:ext cx="2999284" cy="151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2667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环境参数：</a:t>
            </a:r>
            <a:endParaRPr kumimoji="0" lang="zh-CN" altLang="zh-CN" sz="105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30.2°C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（序号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湿度（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41%RH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（序号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光照强度（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65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（序号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土壤湿度（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46%RH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（序号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CO2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浓度：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400 ppm</a:t>
            </a:r>
            <a:r>
              <a:rPr kumimoji="0" lang="zh-CN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（序号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1430DA-4AD9-EB3A-BA1C-1C5ACD08692D}"/>
              </a:ext>
            </a:extLst>
          </p:cNvPr>
          <p:cNvSpPr txBox="1"/>
          <p:nvPr/>
        </p:nvSpPr>
        <p:spPr>
          <a:xfrm>
            <a:off x="9030987" y="3966584"/>
            <a:ext cx="2183413" cy="175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lnSpc>
                <a:spcPct val="150000"/>
              </a:lnSpc>
              <a:buFontTx/>
              <a:buNone/>
            </a:pPr>
            <a:r>
              <a:rPr lang="zh-CN" altLang="zh-CN" sz="105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设备运行状态：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加热片：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6)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通风口：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7)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风机：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8)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加湿器：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9)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浇水机：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10)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"/>
            </a:pP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灯：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ON(</a:t>
            </a:r>
            <a:r>
              <a:rPr lang="zh-CN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lang="en-US" altLang="zh-CN" sz="105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11)</a:t>
            </a:r>
            <a:endParaRPr lang="zh-CN" altLang="zh-CN" sz="1050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BB700-E8EE-EC34-1421-1215B03BCE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1737" y="1511238"/>
            <a:ext cx="2889250" cy="23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97541F-FCC6-7CDD-F409-83AD20F0CB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9569" y="1516148"/>
            <a:ext cx="2616203" cy="2141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2E90D0-0843-8262-2FEB-AF8F33E74EA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156" y="4670762"/>
            <a:ext cx="4967605" cy="2000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70F278-B110-7FD1-EBAB-68F42AE01C1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25099" y="4604903"/>
            <a:ext cx="1246383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kumimoji="1" lang="en-US" sz="1100" kern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GDDRAM</a:t>
            </a:r>
          </a:p>
        </p:txBody>
      </p:sp>
    </p:spTree>
    <p:extLst>
      <p:ext uri="{BB962C8B-B14F-4D97-AF65-F5344CB8AC3E}">
        <p14:creationId xmlns:p14="http://schemas.microsoft.com/office/powerpoint/2010/main" val="36238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0800000">
            <a:off x="0" y="0"/>
            <a:ext cx="1623462" cy="1564105"/>
            <a:chOff x="10568538" y="5293895"/>
            <a:chExt cx="1623462" cy="1564105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9" t="36246" r="45239" b="32264"/>
            <a:stretch>
              <a:fillRect/>
            </a:stretch>
          </p:blipFill>
          <p:spPr>
            <a:xfrm flipV="1">
              <a:off x="10568538" y="5300238"/>
              <a:ext cx="1623461" cy="155775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0568539" y="5293895"/>
              <a:ext cx="1623461" cy="156410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282483" y="286405"/>
            <a:ext cx="609012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zh-CN" altLang="en-US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三、设计内容</a:t>
            </a:r>
            <a:r>
              <a:rPr kumimoji="1" lang="en-US" altLang="zh-CN" sz="2800" kern="0" dirty="0">
                <a:solidFill>
                  <a:srgbClr val="0000FF"/>
                </a:solidFill>
                <a:latin typeface="+mn-ea"/>
                <a:cs typeface="+mj-cs"/>
                <a:sym typeface="+mn-ea"/>
              </a:rPr>
              <a:t>|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基于</a:t>
            </a:r>
            <a:r>
              <a:rPr kumimoji="1" lang="en-US" altLang="zh-CN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STM32</a:t>
            </a:r>
            <a:r>
              <a:rPr kumimoji="1" lang="zh-CN" altLang="en-US" sz="1600" kern="0" dirty="0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的智能温室大棚控制系统设计</a:t>
            </a:r>
            <a:endParaRPr kumimoji="1" lang="en-US" altLang="zh-CN" sz="1600" kern="0" dirty="0">
              <a:solidFill>
                <a:srgbClr val="0000FF"/>
              </a:solidFill>
              <a:latin typeface="+mn-ea"/>
              <a:ea typeface="字魂58号-创中黑-Regular" panose="00000500000000000000" pitchFamily="2" charset="-122"/>
              <a:cs typeface="+mj-cs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"/>
            </p:custDataLst>
          </p:nvPr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>
            <p:custDataLst>
              <p:tags r:id="rId3"/>
            </p:custDataLst>
          </p:nvPr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2安建大校徽校名标准色透明底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0300" y="286385"/>
            <a:ext cx="1744980" cy="4248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A1C90-2DC7-DB0F-55A4-2DB62BDA93FA}"/>
              </a:ext>
            </a:extLst>
          </p:cNvPr>
          <p:cNvSpPr txBox="1"/>
          <p:nvPr/>
        </p:nvSpPr>
        <p:spPr>
          <a:xfrm>
            <a:off x="5163421" y="690324"/>
            <a:ext cx="1865157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控制功能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DA8929-E086-5BB9-6A47-32D0D5C5D4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/>
          <a:stretch>
            <a:fillRect/>
          </a:stretch>
        </p:blipFill>
        <p:spPr>
          <a:xfrm>
            <a:off x="811730" y="1402332"/>
            <a:ext cx="1916400" cy="40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C4F782-E798-5D0D-D868-599D055AB3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5921" y="1385198"/>
            <a:ext cx="1916399" cy="408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31483BD-F819-2388-C66C-2933E8D0E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18950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3076581-D419-2435-58B2-10DD5B2B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78077"/>
              </p:ext>
            </p:extLst>
          </p:nvPr>
        </p:nvGraphicFramePr>
        <p:xfrm>
          <a:off x="6134100" y="1645273"/>
          <a:ext cx="5715000" cy="2322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1747">
                  <a:extLst>
                    <a:ext uri="{9D8B030D-6E8A-4147-A177-3AD203B41FA5}">
                      <a16:colId xmlns:a16="http://schemas.microsoft.com/office/drawing/2014/main" val="2695410370"/>
                    </a:ext>
                  </a:extLst>
                </a:gridCol>
                <a:gridCol w="1756704">
                  <a:extLst>
                    <a:ext uri="{9D8B030D-6E8A-4147-A177-3AD203B41FA5}">
                      <a16:colId xmlns:a16="http://schemas.microsoft.com/office/drawing/2014/main" val="2190755485"/>
                    </a:ext>
                  </a:extLst>
                </a:gridCol>
                <a:gridCol w="2116549">
                  <a:extLst>
                    <a:ext uri="{9D8B030D-6E8A-4147-A177-3AD203B41FA5}">
                      <a16:colId xmlns:a16="http://schemas.microsoft.com/office/drawing/2014/main" val="852725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所属进程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58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switch auto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串口任务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切换自动控制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314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switch manual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串口任务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切换手动控制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702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clean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串口任务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清除命令缓冲区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398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Vent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关闭通风扇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407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Servo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关闭通风口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116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Humid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关闭加湿器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8031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Heat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关闭加热器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868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Water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关闭浇水机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301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open/close Light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关闭补光灯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6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checkout  X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自动控制进程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切换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作物生存环境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852402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69C5B6EE-146D-E9A1-111E-6BED4F38D4CE}"/>
              </a:ext>
            </a:extLst>
          </p:cNvPr>
          <p:cNvSpPr txBox="1"/>
          <p:nvPr/>
        </p:nvSpPr>
        <p:spPr>
          <a:xfrm>
            <a:off x="7164344" y="4111185"/>
            <a:ext cx="3964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智能温室大棚环境监控与控制系统中涉及的主要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及其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FD0438-728D-2C09-748C-763111B8BBF5}"/>
              </a:ext>
            </a:extLst>
          </p:cNvPr>
          <p:cNvSpPr txBox="1"/>
          <p:nvPr/>
        </p:nvSpPr>
        <p:spPr>
          <a:xfrm>
            <a:off x="514644" y="5566371"/>
            <a:ext cx="8095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切换自动模式：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自动控制模式，依据预设的环境参数调整温室。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清除缓存区：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用于清空串口缓存区数据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手动控制命令：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当系统处于手动控制模式时，输出执行设备都可独立控制。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BiMTYzN2E5MmFmZDNjYjViNzVkYWRjOWMyZTllNTkifQ=="/>
  <p:tag name="KSO_WPP_MARK_KEY" val="b187ac10-e4be-4ccd-9ab4-e8339c8c7ab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53.163779527559,&quot;width&quot;:2556.631496062992}"/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1052</Words>
  <Application>Microsoft Office PowerPoint</Application>
  <PresentationFormat>宽屏</PresentationFormat>
  <Paragraphs>177</Paragraphs>
  <Slides>14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等线</vt:lpstr>
      <vt:lpstr>汉仪君黑-45简</vt:lpstr>
      <vt:lpstr>汉仪雅酷黑 65W</vt:lpstr>
      <vt:lpstr>思源黑体 CN Normal</vt:lpstr>
      <vt:lpstr>宋体</vt:lpstr>
      <vt:lpstr>微软雅黑</vt:lpstr>
      <vt:lpstr>字魂58号-创中黑-Regular</vt:lpstr>
      <vt:lpstr>Arial</vt:lpstr>
      <vt:lpstr>Calibri</vt:lpstr>
      <vt:lpstr>Times New Roman</vt:lpstr>
      <vt:lpstr>Wingdings</vt:lpstr>
      <vt:lpstr>Office 主题</vt:lpstr>
      <vt:lpstr>1_Office 主题</vt:lpstr>
      <vt:lpstr>PDF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天晴</dc:creator>
  <cp:lastModifiedBy>志豪 年</cp:lastModifiedBy>
  <cp:revision>324</cp:revision>
  <dcterms:created xsi:type="dcterms:W3CDTF">2023-05-13T07:05:00Z</dcterms:created>
  <dcterms:modified xsi:type="dcterms:W3CDTF">2024-06-05T07:00:26Z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7648D9C696B4489C9BC2BC3D61F56BB8_12</vt:lpwstr>
  </property>
  <property fmtid="{D5CDD505-2E9C-101B-9397-08002B2CF9AE}" pid="3" name="KSOProductBuildVer">
    <vt:lpwstr>2052-11.1.0.14309</vt:lpwstr>
  </property>
</Properties>
</file>